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6"/>
  </p:notesMasterIdLst>
  <p:sldIdLst>
    <p:sldId id="256" r:id="rId2"/>
    <p:sldId id="257" r:id="rId3"/>
    <p:sldId id="258" r:id="rId4"/>
    <p:sldId id="274" r:id="rId5"/>
    <p:sldId id="259" r:id="rId6"/>
    <p:sldId id="271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1E0FF"/>
    <a:srgbClr val="CCCCFF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4624"/>
  </p:normalViewPr>
  <p:slideViewPr>
    <p:cSldViewPr>
      <p:cViewPr varScale="1">
        <p:scale>
          <a:sx n="106" d="100"/>
          <a:sy n="106" d="100"/>
        </p:scale>
        <p:origin x="182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1E29C7-D1AA-4A18-A4CA-3664A4083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9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35CD7F-AE8B-411C-88F4-28DB41421FA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4585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2526-D2C1-4804-AD5C-20F1D0B8BB8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39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A4092-0D6C-4BFD-AAA0-FD9481B961B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8168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84A93C-DBA4-454E-BF42-EE7B00B95A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6964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740FDE-CBC6-49F6-B9C1-F2BC35C15C6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312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83B08-99EA-427D-BDE9-8A360EA57A9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224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98385-C742-4026-AC93-EFBFB6867A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9396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A83EA1-3D27-4F8C-A103-5B77D3EA392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448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DDCC2-0B08-46F8-813B-8270B42B004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522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8D27F0-6B16-432D-861F-F2CDEDFE1E1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724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6A442-FC2C-44D9-84D0-934DADA71B1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234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2B399-675F-44C6-AD61-C0EE4E45F7E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5203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1AFEB-3F4B-4ABB-8548-1D23A4E352C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19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44083" y="2368"/>
                </a:cxn>
                <a:cxn ang="0">
                  <a:pos x="64000" y="32000"/>
                </a:cxn>
                <a:cxn ang="0">
                  <a:pos x="44083" y="61631"/>
                </a:cxn>
                <a:cxn ang="0">
                  <a:pos x="44083" y="61631"/>
                </a:cxn>
                <a:cxn ang="0">
                  <a:pos x="44082" y="61631"/>
                </a:cxn>
                <a:cxn ang="0">
                  <a:pos x="44083" y="61632"/>
                </a:cxn>
                <a:cxn ang="0">
                  <a:pos x="44083" y="2368"/>
                </a:cxn>
                <a:cxn ang="0">
                  <a:pos x="44082" y="2368"/>
                </a:cxn>
                <a:cxn ang="0">
                  <a:pos x="44083" y="2368"/>
                </a:cxn>
              </a:cxnLst>
              <a:rect l="T13" t="T15" r="T17" b="T19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994" y="6246"/>
                </a:cxn>
                <a:cxn ang="0">
                  <a:pos x="64000" y="32000"/>
                </a:cxn>
                <a:cxn ang="0">
                  <a:pos x="50994" y="57753"/>
                </a:cxn>
                <a:cxn ang="0">
                  <a:pos x="50994" y="57753"/>
                </a:cxn>
                <a:cxn ang="0">
                  <a:pos x="50993" y="57753"/>
                </a:cxn>
                <a:cxn ang="0">
                  <a:pos x="50994" y="57754"/>
                </a:cxn>
                <a:cxn ang="0">
                  <a:pos x="50994" y="6246"/>
                </a:cxn>
                <a:cxn ang="0">
                  <a:pos x="50993" y="6246"/>
                </a:cxn>
                <a:cxn ang="0">
                  <a:pos x="50994" y="6246"/>
                </a:cxn>
              </a:cxnLst>
              <a:rect l="T13" t="T15" r="T17" b="T19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624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A4415-F84E-4410-8E18-840E29322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457200"/>
            <a:ext cx="1828800" cy="5484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457200"/>
            <a:ext cx="5334000" cy="5484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6144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296" y="5746"/>
                </a:cxn>
                <a:cxn ang="0">
                  <a:pos x="64000" y="32000"/>
                </a:cxn>
                <a:cxn ang="0">
                  <a:pos x="50296" y="58253"/>
                </a:cxn>
                <a:cxn ang="0">
                  <a:pos x="50296" y="58253"/>
                </a:cxn>
                <a:cxn ang="0">
                  <a:pos x="50295" y="58253"/>
                </a:cxn>
                <a:cxn ang="0">
                  <a:pos x="50296" y="58254"/>
                </a:cxn>
                <a:cxn ang="0">
                  <a:pos x="50296" y="5746"/>
                </a:cxn>
                <a:cxn ang="0">
                  <a:pos x="50295" y="5746"/>
                </a:cxn>
                <a:cxn ang="0">
                  <a:pos x="50296" y="5746"/>
                </a:cxn>
              </a:cxnLst>
              <a:rect l="T13" t="T15" r="T17" b="T19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144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G27 -32000"/>
                <a:gd name="T13" fmla="*/ T12 w 64000"/>
                <a:gd name="T14" fmla="+- 0 G11 -32000"/>
                <a:gd name="T15" fmla="*/ G11 h 64000"/>
                <a:gd name="T16" fmla="+- 0 G25 -32000"/>
                <a:gd name="T17" fmla="*/ T16 w 64000"/>
                <a:gd name="T18" fmla="+- 0 G14 -32000"/>
                <a:gd name="T19" fmla="*/ G14 h 64000"/>
              </a:gdLst>
              <a:ahLst/>
              <a:cxnLst>
                <a:cxn ang="0">
                  <a:pos x="50077" y="5595"/>
                </a:cxn>
                <a:cxn ang="0">
                  <a:pos x="64000" y="32000"/>
                </a:cxn>
                <a:cxn ang="0">
                  <a:pos x="50077" y="58404"/>
                </a:cxn>
                <a:cxn ang="0">
                  <a:pos x="50077" y="58404"/>
                </a:cxn>
                <a:cxn ang="0">
                  <a:pos x="50076" y="58404"/>
                </a:cxn>
                <a:cxn ang="0">
                  <a:pos x="50077" y="58405"/>
                </a:cxn>
                <a:cxn ang="0">
                  <a:pos x="50077" y="5595"/>
                </a:cxn>
                <a:cxn ang="0">
                  <a:pos x="50076" y="5595"/>
                </a:cxn>
                <a:cxn ang="0">
                  <a:pos x="50077" y="5595"/>
                </a:cxn>
              </a:cxnLst>
              <a:rect l="T13" t="T15" r="T17" b="T19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144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73136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choose books that </a:t>
            </a:r>
            <a:br>
              <a:rPr lang="en-US" smtClean="0"/>
            </a:br>
            <a:r>
              <a:rPr lang="en-US" smtClean="0"/>
              <a:t>are just right </a:t>
            </a:r>
          </a:p>
        </p:txBody>
      </p:sp>
      <p:sp>
        <p:nvSpPr>
          <p:cNvPr id="14338" name="Content Placeholder 7"/>
          <p:cNvSpPr>
            <a:spLocks noGrp="1"/>
          </p:cNvSpPr>
          <p:nvPr>
            <p:ph sz="half" idx="1"/>
          </p:nvPr>
        </p:nvSpPr>
        <p:spPr>
          <a:xfrm>
            <a:off x="1219200" y="1827213"/>
            <a:ext cx="7391400" cy="4114800"/>
          </a:xfrm>
        </p:spPr>
        <p:txBody>
          <a:bodyPr/>
          <a:lstStyle/>
          <a:p>
            <a:pPr eaLnBrk="1" hangingPunct="1"/>
            <a:r>
              <a:rPr lang="en-US" smtClean="0">
                <a:latin typeface="Tahoma" pitchFamily="34" charset="0"/>
              </a:rPr>
              <a:t>Readers use strategies to tell if a book is just right.  It is important to know when a book is too hard.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Reading is like bike riding – it should be smooth and fun.  </a:t>
            </a:r>
          </a:p>
          <a:p>
            <a:pPr eaLnBrk="1" hangingPunct="1"/>
            <a:r>
              <a:rPr lang="en-US" smtClean="0">
                <a:latin typeface="Tahoma" pitchFamily="34" charset="0"/>
              </a:rPr>
              <a:t>If a hill is too hard to climb when we are riding a bike, we don’t enjoy riding.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4339" name="Picture 6" descr="C:\Documents and Settings\Fran\Local Settings\Temporary Internet Files\Content.IE5\FJZN0GS7\MPj026233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724400"/>
            <a:ext cx="1198563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know what to do when they finish a book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a new book.</a:t>
            </a:r>
          </a:p>
          <a:p>
            <a:pPr eaLnBrk="1" hangingPunct="1"/>
            <a:r>
              <a:rPr lang="en-US" smtClean="0"/>
              <a:t>Reread the book.</a:t>
            </a:r>
          </a:p>
          <a:p>
            <a:pPr eaLnBrk="1" hangingPunct="1"/>
            <a:r>
              <a:rPr lang="en-US" smtClean="0"/>
              <a:t>Retell it to a partner.</a:t>
            </a:r>
          </a:p>
          <a:p>
            <a:pPr eaLnBrk="1" hangingPunct="1"/>
            <a:r>
              <a:rPr lang="en-US" smtClean="0"/>
              <a:t>Respond to the story in writing.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572000"/>
            <a:ext cx="2971800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Readers solve problems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Readers don’t interrupt conferences.</a:t>
            </a:r>
          </a:p>
          <a:p>
            <a:pPr eaLnBrk="1" hangingPunct="1">
              <a:buFontTx/>
              <a:buNone/>
            </a:pPr>
            <a:r>
              <a:rPr lang="en-US" smtClean="0"/>
              <a:t>If I have trouble reading, I can:  </a:t>
            </a:r>
          </a:p>
          <a:p>
            <a:pPr eaLnBrk="1" hangingPunct="1"/>
            <a:r>
              <a:rPr lang="en-US" smtClean="0"/>
              <a:t>Use reading strategies to figure out the word.</a:t>
            </a:r>
          </a:p>
          <a:p>
            <a:pPr eaLnBrk="1" hangingPunct="1"/>
            <a:r>
              <a:rPr lang="en-US" smtClean="0"/>
              <a:t>Ask a friend for help.</a:t>
            </a:r>
          </a:p>
          <a:p>
            <a:pPr eaLnBrk="1" hangingPunct="1"/>
            <a:r>
              <a:rPr lang="en-US" smtClean="0"/>
              <a:t>Read a different 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stay focused to increase stamina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think and talk about books with other people.</a:t>
            </a:r>
          </a:p>
          <a:p>
            <a:pPr eaLnBrk="1" hangingPunct="1"/>
            <a:r>
              <a:rPr lang="en-US" smtClean="0"/>
              <a:t>Reading partners sit elbow to elbow and knee to knee (eekk)</a:t>
            </a:r>
          </a:p>
          <a:p>
            <a:pPr eaLnBrk="1" hangingPunct="1"/>
            <a:r>
              <a:rPr lang="en-US" smtClean="0"/>
              <a:t>Reading partners make a plan.  Taking turns with each page, reading an entire book or echo reading.  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 cstate="print"/>
          <a:srcRect l="3125" t="3125" r="9375" b="9375"/>
          <a:stretch>
            <a:fillRect/>
          </a:stretch>
        </p:blipFill>
        <p:spPr bwMode="auto">
          <a:xfrm>
            <a:off x="7620000" y="541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talk about books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Reading partners talk about books with each other.</a:t>
            </a:r>
          </a:p>
          <a:p>
            <a:pPr eaLnBrk="1" hangingPunct="1"/>
            <a:r>
              <a:rPr lang="en-US" smtClean="0"/>
              <a:t>Readers share their favorite part.</a:t>
            </a:r>
          </a:p>
          <a:p>
            <a:pPr eaLnBrk="1" hangingPunct="1"/>
            <a:r>
              <a:rPr lang="en-US" smtClean="0"/>
              <a:t>Readers ask each other questions.</a:t>
            </a:r>
          </a:p>
          <a:p>
            <a:pPr eaLnBrk="1" hangingPunct="1"/>
            <a:r>
              <a:rPr lang="en-US" smtClean="0"/>
              <a:t>They talk about their likes and dislikes.</a:t>
            </a:r>
          </a:p>
          <a:p>
            <a:pPr eaLnBrk="1" hangingPunct="1"/>
            <a:r>
              <a:rPr lang="en-US" smtClean="0"/>
              <a:t>Readers make connections with books.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to a Friend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started right away.</a:t>
            </a:r>
          </a:p>
          <a:p>
            <a:pPr eaLnBrk="1" hangingPunct="1"/>
            <a:r>
              <a:rPr lang="en-US" smtClean="0"/>
              <a:t>Read the whole time</a:t>
            </a:r>
          </a:p>
          <a:p>
            <a:pPr eaLnBrk="1" hangingPunct="1"/>
            <a:r>
              <a:rPr lang="en-US" smtClean="0"/>
              <a:t>Stay in one reading spot.</a:t>
            </a:r>
          </a:p>
          <a:p>
            <a:pPr eaLnBrk="1" hangingPunct="1"/>
            <a:r>
              <a:rPr lang="en-US" smtClean="0"/>
              <a:t>Sit elbow to elbow and knee to knee.</a:t>
            </a:r>
          </a:p>
          <a:p>
            <a:pPr eaLnBrk="1" hangingPunct="1"/>
            <a:r>
              <a:rPr lang="en-US" smtClean="0"/>
              <a:t>Use a soft voice.</a:t>
            </a:r>
          </a:p>
        </p:txBody>
      </p:sp>
      <p:pic>
        <p:nvPicPr>
          <p:cNvPr id="450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19600"/>
            <a:ext cx="2438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choose books carefully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choose books that are just right.</a:t>
            </a:r>
          </a:p>
          <a:p>
            <a:pPr eaLnBrk="1" hangingPunct="1"/>
            <a:r>
              <a:rPr lang="en-US" smtClean="0"/>
              <a:t>There are many books in our library that are just right.</a:t>
            </a:r>
          </a:p>
          <a:p>
            <a:pPr eaLnBrk="1" hangingPunct="1"/>
            <a:r>
              <a:rPr lang="en-US" smtClean="0"/>
              <a:t>It makes sense to read a book that feels good to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Choosing a just right book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 at the cover of the book.</a:t>
            </a:r>
          </a:p>
          <a:p>
            <a:pPr eaLnBrk="1" hangingPunct="1"/>
            <a:r>
              <a:rPr lang="en-US" smtClean="0"/>
              <a:t>Read the title and the author.</a:t>
            </a:r>
          </a:p>
          <a:p>
            <a:pPr eaLnBrk="1" hangingPunct="1"/>
            <a:r>
              <a:rPr lang="en-US" smtClean="0"/>
              <a:t>Do a picture walk.</a:t>
            </a:r>
          </a:p>
          <a:p>
            <a:pPr eaLnBrk="1" hangingPunct="1"/>
            <a:r>
              <a:rPr lang="en-US" smtClean="0"/>
              <a:t>Read the first two pages and count how many words are tricky.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0 – 1 Finger    Too Easy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2 – 3 Fingers   Just Right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mtClean="0"/>
              <a:t>4 – 5 Fingers   Too Hard</a:t>
            </a:r>
          </a:p>
          <a:p>
            <a:pPr lvl="1" eaLnBrk="1" hangingPunct="1">
              <a:buFont typeface="Wingdings" pitchFamily="2" charset="2"/>
              <a:buChar char="ü"/>
            </a:pPr>
            <a:endParaRPr lang="en-US" smtClean="0"/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572000"/>
            <a:ext cx="16144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Readers use the class library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understand how to borrow books for their book bin.</a:t>
            </a:r>
          </a:p>
          <a:p>
            <a:pPr eaLnBrk="1" hangingPunct="1"/>
            <a:r>
              <a:rPr lang="en-US" smtClean="0"/>
              <a:t>Readers respect and take care of our library and the books in our classroom.</a:t>
            </a:r>
          </a:p>
          <a:p>
            <a:pPr eaLnBrk="1" hangingPunct="1"/>
            <a:r>
              <a:rPr lang="en-US" smtClean="0"/>
              <a:t>Readers return books to school each day.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40663" cy="1143000"/>
          </a:xfrm>
        </p:spPr>
        <p:txBody>
          <a:bodyPr/>
          <a:lstStyle/>
          <a:p>
            <a:pPr eaLnBrk="1" hangingPunct="1"/>
            <a:r>
              <a:rPr lang="en-US" smtClean="0"/>
              <a:t>Reading is Thinking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2592387"/>
          </a:xfrm>
        </p:spPr>
        <p:txBody>
          <a:bodyPr/>
          <a:lstStyle/>
          <a:p>
            <a:pPr eaLnBrk="1" hangingPunct="1"/>
            <a:r>
              <a:rPr lang="en-US" smtClean="0"/>
              <a:t>Thinking about what you already know if called using your schema.  </a:t>
            </a:r>
          </a:p>
          <a:p>
            <a:pPr eaLnBrk="1" hangingPunct="1"/>
            <a:r>
              <a:rPr lang="en-US" smtClean="0"/>
              <a:t>Good readers use their schema to understand the text. 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2531" name="Picture 5" descr="C:\Documents and Settings\Fran\Local Settings\Temporary Internet Files\Content.IE5\UQIH1P8I\MPj043834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419600"/>
            <a:ext cx="14954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make a plan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make a plan for reading.</a:t>
            </a:r>
          </a:p>
          <a:p>
            <a:pPr eaLnBrk="1" hangingPunct="1"/>
            <a:r>
              <a:rPr lang="en-US" smtClean="0"/>
              <a:t>In our class, we will read for 15 – 20 minutes every night.</a:t>
            </a:r>
          </a:p>
          <a:p>
            <a:pPr eaLnBrk="1" hangingPunct="1"/>
            <a:r>
              <a:rPr lang="en-US" smtClean="0"/>
              <a:t>What is your favorite place to read at home?</a:t>
            </a:r>
          </a:p>
          <a:p>
            <a:pPr eaLnBrk="1" hangingPunct="1"/>
            <a:r>
              <a:rPr lang="en-US" smtClean="0"/>
              <a:t>Who will you read with?</a:t>
            </a:r>
          </a:p>
          <a:p>
            <a:pPr eaLnBrk="1" hangingPunct="1"/>
            <a:r>
              <a:rPr lang="en-US" smtClean="0"/>
              <a:t>What type of books will you read?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Ways to Read a Book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the pictures</a:t>
            </a:r>
          </a:p>
          <a:p>
            <a:pPr eaLnBrk="1" hangingPunct="1"/>
            <a:r>
              <a:rPr lang="en-US" smtClean="0"/>
              <a:t>Read the words</a:t>
            </a:r>
          </a:p>
          <a:p>
            <a:pPr eaLnBrk="1" hangingPunct="1"/>
            <a:r>
              <a:rPr lang="en-US" smtClean="0"/>
              <a:t>Retell the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to Self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 the whole time.</a:t>
            </a:r>
          </a:p>
          <a:p>
            <a:pPr eaLnBrk="1" hangingPunct="1"/>
            <a:r>
              <a:rPr lang="en-US" smtClean="0"/>
              <a:t>Stay in one reading spot.</a:t>
            </a:r>
          </a:p>
          <a:p>
            <a:pPr eaLnBrk="1" hangingPunct="1"/>
            <a:r>
              <a:rPr lang="en-US" smtClean="0"/>
              <a:t>Read </a:t>
            </a:r>
            <a:r>
              <a:rPr lang="en-US" i="1" smtClean="0"/>
              <a:t>just right</a:t>
            </a:r>
            <a:r>
              <a:rPr lang="en-US" smtClean="0"/>
              <a:t> books.</a:t>
            </a:r>
          </a:p>
          <a:p>
            <a:pPr eaLnBrk="1" hangingPunct="1"/>
            <a:r>
              <a:rPr lang="en-US" smtClean="0"/>
              <a:t>Respect the readers around you.</a:t>
            </a:r>
          </a:p>
          <a:p>
            <a:pPr eaLnBrk="1" hangingPunct="1"/>
            <a:r>
              <a:rPr lang="en-US" smtClean="0"/>
              <a:t>Stop when the book does not make sense.</a:t>
            </a:r>
          </a:p>
          <a:p>
            <a:pPr eaLnBrk="1" hangingPunct="1"/>
            <a:r>
              <a:rPr lang="en-US" smtClean="0"/>
              <a:t>Read quietly.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use the class library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Readers understand how to borrow books for their book bin.</a:t>
            </a:r>
          </a:p>
          <a:p>
            <a:pPr eaLnBrk="1" hangingPunct="1"/>
            <a:r>
              <a:rPr lang="en-US" smtClean="0"/>
              <a:t>Readers respect and take care of our library and the books in our classroom.</a:t>
            </a:r>
          </a:p>
          <a:p>
            <a:pPr eaLnBrk="1" hangingPunct="1"/>
            <a:r>
              <a:rPr lang="en-US" smtClean="0"/>
              <a:t>Readers return books to school each day.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953000"/>
            <a:ext cx="22860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868</TotalTime>
  <Words>561</Words>
  <Application>Microsoft Macintosh PowerPoint</Application>
  <PresentationFormat>On-screen Show (4:3)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Tahoma</vt:lpstr>
      <vt:lpstr>Times New Roman</vt:lpstr>
      <vt:lpstr>Verdana</vt:lpstr>
      <vt:lpstr>Wingdings</vt:lpstr>
      <vt:lpstr>Arial</vt:lpstr>
      <vt:lpstr>Eclipse</vt:lpstr>
      <vt:lpstr>Readers choose books that  are just right </vt:lpstr>
      <vt:lpstr>Readers choose books carefully</vt:lpstr>
      <vt:lpstr>Choosing a just right book</vt:lpstr>
      <vt:lpstr>Readers use the class library</vt:lpstr>
      <vt:lpstr>Reading is Thinking</vt:lpstr>
      <vt:lpstr>Readers make a plan</vt:lpstr>
      <vt:lpstr>Three Ways to Read a Book</vt:lpstr>
      <vt:lpstr>Read to Self </vt:lpstr>
      <vt:lpstr>Readers use the class library</vt:lpstr>
      <vt:lpstr>Readers know what to do when they finish a book</vt:lpstr>
      <vt:lpstr>Readers solve problems</vt:lpstr>
      <vt:lpstr>Readers stay focused to increase stamina</vt:lpstr>
      <vt:lpstr>Readers talk about books</vt:lpstr>
      <vt:lpstr>Read to a Friend</vt:lpstr>
    </vt:vector>
  </TitlesOfParts>
  <Company>The Way Back, Inc.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Readers Build Good Habits</dc:title>
  <dc:creator>Fran</dc:creator>
  <cp:lastModifiedBy>Microsoft Office User</cp:lastModifiedBy>
  <cp:revision>89</cp:revision>
  <dcterms:created xsi:type="dcterms:W3CDTF">2015-08-27T14:46:04Z</dcterms:created>
  <dcterms:modified xsi:type="dcterms:W3CDTF">2016-09-07T14:39:06Z</dcterms:modified>
</cp:coreProperties>
</file>